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7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8.xml" ContentType="application/vnd.openxmlformats-officedocument.presentationml.notesSlide+xml"/>
  <Override PartName="/ppt/tags/tag39.xml" ContentType="application/vnd.openxmlformats-officedocument.presentationml.tags+xml"/>
  <Override PartName="/ppt/notesSlides/notesSlide9.xml" ContentType="application/vnd.openxmlformats-officedocument.presentationml.notesSlide+xml"/>
  <Override PartName="/ppt/tags/tag40.xml" ContentType="application/vnd.openxmlformats-officedocument.presentationml.tags+xml"/>
  <Override PartName="/ppt/notesSlides/notesSlide10.xml" ContentType="application/vnd.openxmlformats-officedocument.presentationml.notesSlide+xml"/>
  <Override PartName="/ppt/tags/tag41.xml" ContentType="application/vnd.openxmlformats-officedocument.presentationml.tags+xml"/>
  <Override PartName="/ppt/notesSlides/notesSlide11.xml" ContentType="application/vnd.openxmlformats-officedocument.presentationml.notesSlide+xml"/>
  <Override PartName="/ppt/tags/tag42.xml" ContentType="application/vnd.openxmlformats-officedocument.presentationml.tags+xml"/>
  <Override PartName="/ppt/notesSlides/notesSlide12.xml" ContentType="application/vnd.openxmlformats-officedocument.presentationml.notesSlide+xml"/>
  <Override PartName="/ppt/tags/tag43.xml" ContentType="application/vnd.openxmlformats-officedocument.presentationml.tags+xml"/>
  <Override PartName="/ppt/notesSlides/notesSlide13.xml" ContentType="application/vnd.openxmlformats-officedocument.presentationml.notesSlide+xml"/>
  <Override PartName="/ppt/tags/tag44.xml" ContentType="application/vnd.openxmlformats-officedocument.presentationml.tags+xml"/>
  <Override PartName="/ppt/notesSlides/notesSlide14.xml" ContentType="application/vnd.openxmlformats-officedocument.presentationml.notesSlide+xml"/>
  <Override PartName="/ppt/tags/tag45.xml" ContentType="application/vnd.openxmlformats-officedocument.presentationml.tags+xml"/>
  <Override PartName="/ppt/notesSlides/notesSlide15.xml" ContentType="application/vnd.openxmlformats-officedocument.presentationml.notesSlide+xml"/>
  <Override PartName="/ppt/tags/tag46.xml" ContentType="application/vnd.openxmlformats-officedocument.presentationml.tags+xml"/>
  <Override PartName="/ppt/notesSlides/notesSlide16.xml" ContentType="application/vnd.openxmlformats-officedocument.presentationml.notesSlide+xml"/>
  <Override PartName="/ppt/tags/tag47.xml" ContentType="application/vnd.openxmlformats-officedocument.presentationml.tags+xml"/>
  <Override PartName="/ppt/notesSlides/notesSlide17.xml" ContentType="application/vnd.openxmlformats-officedocument.presentationml.notesSlide+xml"/>
  <Override PartName="/ppt/tags/tag48.xml" ContentType="application/vnd.openxmlformats-officedocument.presentationml.tags+xml"/>
  <Override PartName="/ppt/notesSlides/notesSlide18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9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0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2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3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4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5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6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02" r:id="rId3"/>
    <p:sldId id="365" r:id="rId4"/>
    <p:sldId id="384" r:id="rId5"/>
    <p:sldId id="324" r:id="rId6"/>
    <p:sldId id="391" r:id="rId7"/>
    <p:sldId id="390" r:id="rId8"/>
    <p:sldId id="351" r:id="rId9"/>
    <p:sldId id="348" r:id="rId10"/>
    <p:sldId id="372" r:id="rId11"/>
    <p:sldId id="373" r:id="rId12"/>
    <p:sldId id="374" r:id="rId13"/>
    <p:sldId id="375" r:id="rId14"/>
    <p:sldId id="376" r:id="rId15"/>
    <p:sldId id="377" r:id="rId16"/>
    <p:sldId id="378" r:id="rId17"/>
    <p:sldId id="379" r:id="rId18"/>
    <p:sldId id="380" r:id="rId19"/>
    <p:sldId id="381" r:id="rId20"/>
    <p:sldId id="370" r:id="rId21"/>
    <p:sldId id="386" r:id="rId22"/>
    <p:sldId id="387" r:id="rId23"/>
    <p:sldId id="388" r:id="rId24"/>
    <p:sldId id="385" r:id="rId25"/>
    <p:sldId id="368" r:id="rId26"/>
    <p:sldId id="389" r:id="rId27"/>
    <p:sldId id="355" r:id="rId28"/>
    <p:sldId id="382" r:id="rId29"/>
  </p:sldIdLst>
  <p:sldSz cx="24387175" cy="13716000"/>
  <p:notesSz cx="7010400" cy="9296400"/>
  <p:custDataLst>
    <p:tags r:id="rId32"/>
  </p:custDataLst>
  <p:defaultTextStyle>
    <a:defPPr>
      <a:defRPr lang="fr-FR"/>
    </a:defPPr>
    <a:lvl1pPr marL="0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61" userDrawn="1">
          <p15:clr>
            <a:srgbClr val="A4A3A4"/>
          </p15:clr>
        </p15:guide>
        <p15:guide id="2" orient="horz" pos="6216" userDrawn="1">
          <p15:clr>
            <a:srgbClr val="A4A3A4"/>
          </p15:clr>
        </p15:guide>
        <p15:guide id="3" pos="76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élanie Rourke" initials="MR" lastIdx="9" clrIdx="0">
    <p:extLst>
      <p:ext uri="{19B8F6BF-5375-455C-9EA6-DF929625EA0E}">
        <p15:presenceInfo xmlns:p15="http://schemas.microsoft.com/office/powerpoint/2012/main" userId="S-1-5-21-4226757787-2080697864-660606538-1461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2A55"/>
    <a:srgbClr val="000000"/>
    <a:srgbClr val="4E5B73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1" autoAdjust="0"/>
    <p:restoredTop sz="77618" autoAdjust="0"/>
  </p:normalViewPr>
  <p:slideViewPr>
    <p:cSldViewPr snapToGrid="0" snapToObjects="1">
      <p:cViewPr varScale="1">
        <p:scale>
          <a:sx n="43" d="100"/>
          <a:sy n="43" d="100"/>
        </p:scale>
        <p:origin x="856" y="56"/>
      </p:cViewPr>
      <p:guideLst>
        <p:guide orient="horz" pos="5561"/>
        <p:guide orient="horz" pos="6216"/>
        <p:guide pos="76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84404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79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951EA8B-6097-3C40-A2A9-D1A81574A2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6021394-C298-9242-AEC6-42A2E746F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D2F266-A183-A947-8D16-3FCF859B7092}" type="datetimeFigureOut">
              <a:rPr lang="en-CA" smtClean="0"/>
              <a:t>2020-11-26</a:t>
            </a:fld>
            <a:endParaRPr lang="en-C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0A2F57-EBB5-0C47-ABE0-A9DA7ED360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009F76-9FEA-2A44-8E2E-FB8543AA51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BF2D903-EF84-0146-ACDB-F5DB8CBE6E7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5889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158CEB4-EE8A-4691-9754-0377ED3C856A}" type="datetimeFigureOut">
              <a:rPr lang="en-CA" smtClean="0"/>
              <a:t>2020-11-26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2050"/>
            <a:ext cx="5578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32C9A2A-8FEE-4857-A891-DC1BF433456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1288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0845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5463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2989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6032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0187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065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6197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5355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61111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6042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5710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4377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8181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8879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738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1185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7223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7969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2155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4659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0265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3053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3287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2483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4621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8847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2968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859537" y="1938528"/>
            <a:ext cx="13716000" cy="7225367"/>
          </a:xfrm>
        </p:spPr>
        <p:txBody>
          <a:bodyPr anchor="b"/>
          <a:lstStyle>
            <a:lvl1pPr>
              <a:defRPr sz="11200" u="none">
                <a:solidFill>
                  <a:srgbClr val="FFFFFF"/>
                </a:solidFill>
              </a:defRPr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59536" y="9437879"/>
            <a:ext cx="13716000" cy="2265171"/>
          </a:xfr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/>
              <a:t>Click to edit master text style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0" y="750145"/>
            <a:ext cx="5905330" cy="67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9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55866" y="2342445"/>
            <a:ext cx="10488409" cy="3515928"/>
          </a:xfrm>
        </p:spPr>
        <p:txBody>
          <a:bodyPr/>
          <a:lstStyle/>
          <a:p>
            <a:r>
              <a:rPr lang="en-CA" noProof="0"/>
              <a:t>Click to edit master title style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853551" y="6524978"/>
            <a:ext cx="10490724" cy="5178072"/>
          </a:xfrm>
        </p:spPr>
        <p:txBody>
          <a:bodyPr/>
          <a:lstStyle/>
          <a:p>
            <a:pPr lvl="0"/>
            <a:r>
              <a:rPr lang="en-CA" noProof="0" dirty="0"/>
              <a:t>Click to edit master text style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  <p:sp>
        <p:nvSpPr>
          <p:cNvPr id="11" name="Espace réservé pour une image  10"/>
          <p:cNvSpPr>
            <a:spLocks noGrp="1"/>
          </p:cNvSpPr>
          <p:nvPr>
            <p:ph type="pic" sz="quarter" idx="13"/>
          </p:nvPr>
        </p:nvSpPr>
        <p:spPr>
          <a:xfrm>
            <a:off x="13462000" y="609601"/>
            <a:ext cx="10442575" cy="11093450"/>
          </a:xfrm>
        </p:spPr>
        <p:txBody>
          <a:bodyPr/>
          <a:lstStyle>
            <a:lvl1pPr algn="ctr">
              <a:defRPr/>
            </a:lvl1pPr>
          </a:lstStyle>
          <a:p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30141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‹#›</a:t>
            </a:fld>
            <a:endParaRPr lang="fr-CA" dirty="0"/>
          </a:p>
        </p:txBody>
      </p:sp>
      <p:sp>
        <p:nvSpPr>
          <p:cNvPr id="7" name="Espace réservé pour une image  10"/>
          <p:cNvSpPr>
            <a:spLocks noGrp="1"/>
          </p:cNvSpPr>
          <p:nvPr>
            <p:ph type="pic" sz="quarter" idx="13" hasCustomPrompt="1"/>
          </p:nvPr>
        </p:nvSpPr>
        <p:spPr>
          <a:xfrm>
            <a:off x="63" y="0"/>
            <a:ext cx="24387048" cy="12051792"/>
          </a:xfrm>
        </p:spPr>
        <p:txBody>
          <a:bodyPr anchor="ctr"/>
          <a:lstStyle>
            <a:lvl1pPr algn="ctr">
              <a:defRPr sz="4800" baseline="0">
                <a:latin typeface="+mj-lt"/>
              </a:defRPr>
            </a:lvl1pPr>
          </a:lstStyle>
          <a:p>
            <a:r>
              <a:rPr lang="en-CA" noProof="0" dirty="0"/>
              <a:t>Click on icon to insert image </a:t>
            </a:r>
            <a:br>
              <a:rPr lang="en-CA" noProof="0" dirty="0"/>
            </a:br>
            <a:r>
              <a:rPr lang="en-CA" noProof="0" dirty="0"/>
              <a:t>or drag and drop</a:t>
            </a:r>
          </a:p>
        </p:txBody>
      </p:sp>
    </p:spTree>
    <p:extLst>
      <p:ext uri="{BB962C8B-B14F-4D97-AF65-F5344CB8AC3E}">
        <p14:creationId xmlns:p14="http://schemas.microsoft.com/office/powerpoint/2010/main" val="3863565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386647" y="842096"/>
            <a:ext cx="19613880" cy="6692900"/>
          </a:xfrm>
        </p:spPr>
        <p:txBody>
          <a:bodyPr anchor="b"/>
          <a:lstStyle>
            <a:lvl1pPr marL="3175" indent="0" algn="ctr">
              <a:buFont typeface="Arial"/>
              <a:buNone/>
              <a:tabLst/>
              <a:defRPr sz="4800" b="0" i="1">
                <a:solidFill>
                  <a:srgbClr val="3F2A56"/>
                </a:solidFill>
                <a:latin typeface="+mj-lt"/>
              </a:defRPr>
            </a:lvl1pPr>
            <a:lvl2pPr marL="3175" indent="0" algn="ctr">
              <a:buNone/>
              <a:tabLst/>
              <a:defRPr sz="4800" b="0" i="1">
                <a:solidFill>
                  <a:srgbClr val="3F2A56"/>
                </a:solidFill>
                <a:latin typeface="+mj-lt"/>
              </a:defRPr>
            </a:lvl2pPr>
            <a:lvl3pPr marL="3175" indent="0" algn="ctr">
              <a:buNone/>
              <a:tabLst/>
              <a:defRPr sz="4800" b="0" i="1">
                <a:solidFill>
                  <a:srgbClr val="3F2A56"/>
                </a:solidFill>
                <a:latin typeface="+mj-lt"/>
              </a:defRPr>
            </a:lvl3pPr>
            <a:lvl4pPr marL="3175" indent="0" algn="ctr">
              <a:buNone/>
              <a:tabLst/>
              <a:defRPr sz="4800" b="0" i="1">
                <a:solidFill>
                  <a:srgbClr val="3F2A56"/>
                </a:solidFill>
                <a:latin typeface="+mj-lt"/>
              </a:defRPr>
            </a:lvl4pPr>
            <a:lvl5pPr marL="3175" indent="0" algn="ctr">
              <a:buFont typeface="Arial"/>
              <a:buNone/>
              <a:tabLst/>
              <a:defRPr sz="4800" b="0" i="1">
                <a:solidFill>
                  <a:srgbClr val="3F2A56"/>
                </a:solidFill>
                <a:latin typeface="+mj-lt"/>
              </a:defRPr>
            </a:lvl5pPr>
          </a:lstStyle>
          <a:p>
            <a:pPr lvl="0"/>
            <a:r>
              <a:rPr lang="en-CA" noProof="0" dirty="0"/>
              <a:t>Click to edit master text style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2385275" y="8882192"/>
            <a:ext cx="19616624" cy="639762"/>
          </a:xfrm>
        </p:spPr>
        <p:txBody>
          <a:bodyPr anchor="ctr"/>
          <a:lstStyle>
            <a:lvl1pPr marL="514350" indent="-514350" algn="ctr">
              <a:buFont typeface="Lucida Grande"/>
              <a:buChar char="—"/>
              <a:defRPr sz="32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noProof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30369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859537" y="1942353"/>
            <a:ext cx="13716000" cy="7225367"/>
          </a:xfrm>
        </p:spPr>
        <p:txBody>
          <a:bodyPr anchor="b"/>
          <a:lstStyle>
            <a:lvl1pPr>
              <a:defRPr sz="11200" u="none">
                <a:solidFill>
                  <a:srgbClr val="FFFFFF"/>
                </a:solidFill>
              </a:defRPr>
            </a:lvl1pPr>
          </a:lstStyle>
          <a:p>
            <a:r>
              <a:rPr lang="en-CA" noProof="0"/>
              <a:t>Click to edit master title style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59536" y="9437879"/>
            <a:ext cx="13716000" cy="2265171"/>
          </a:xfr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/>
              <a:t>Click to edit master text style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0" y="750145"/>
            <a:ext cx="5905330" cy="67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2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859537" y="1942353"/>
            <a:ext cx="13716000" cy="7225367"/>
          </a:xfrm>
        </p:spPr>
        <p:txBody>
          <a:bodyPr anchor="b"/>
          <a:lstStyle>
            <a:lvl1pPr>
              <a:defRPr sz="11200" u="none">
                <a:solidFill>
                  <a:srgbClr val="FFFFFF"/>
                </a:solidFill>
              </a:defRPr>
            </a:lvl1pPr>
          </a:lstStyle>
          <a:p>
            <a:r>
              <a:rPr lang="en-CA" noProof="0"/>
              <a:t>Click to edit master title style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59536" y="9437879"/>
            <a:ext cx="13716000" cy="2265171"/>
          </a:xfr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486837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CA" noProof="0" dirty="0"/>
              <a:t>Click to edit master text style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9" y="12864240"/>
            <a:ext cx="4157881" cy="4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1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55866" y="381001"/>
            <a:ext cx="22675443" cy="2175372"/>
          </a:xfrm>
        </p:spPr>
        <p:txBody>
          <a:bodyPr/>
          <a:lstStyle/>
          <a:p>
            <a:r>
              <a:rPr lang="en-CA" noProof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853551" y="3200405"/>
            <a:ext cx="10972800" cy="8497754"/>
          </a:xfrm>
        </p:spPr>
        <p:txBody>
          <a:bodyPr/>
          <a:lstStyle/>
          <a:p>
            <a:pPr lvl="0"/>
            <a:r>
              <a:rPr lang="en-CA" noProof="0" dirty="0"/>
              <a:t>Click to edit master text style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3" hasCustomPrompt="1"/>
          </p:nvPr>
        </p:nvSpPr>
        <p:spPr>
          <a:xfrm>
            <a:off x="12558509" y="3200405"/>
            <a:ext cx="10972800" cy="8497754"/>
          </a:xfrm>
        </p:spPr>
        <p:txBody>
          <a:bodyPr/>
          <a:lstStyle/>
          <a:p>
            <a:pPr lvl="0"/>
            <a:r>
              <a:rPr lang="en-CA" noProof="0" dirty="0"/>
              <a:t>Click to edit master text style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528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Click to edit master title style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1049234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59537" y="2203306"/>
            <a:ext cx="17373600" cy="6860253"/>
          </a:xfrm>
        </p:spPr>
        <p:txBody>
          <a:bodyPr anchor="b"/>
          <a:lstStyle>
            <a:lvl1pPr algn="l">
              <a:defRPr sz="7600" b="0" cap="none"/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59536" y="9443261"/>
            <a:ext cx="17373600" cy="2110164"/>
          </a:xfrm>
        </p:spPr>
        <p:txBody>
          <a:bodyPr anchor="t"/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  <a:lvl2pPr marL="12192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522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657783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4pPr>
            <a:lvl5pPr marL="4877044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5pPr>
            <a:lvl6pPr marL="6096305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6pPr>
            <a:lvl7pPr marL="7315566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7pPr>
            <a:lvl8pPr marL="8534827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8pPr>
            <a:lvl9pPr marL="9754088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 dirty="0"/>
              <a:t>Click to edit master text style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3341173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59537" y="2203306"/>
            <a:ext cx="17373600" cy="6860253"/>
          </a:xfrm>
        </p:spPr>
        <p:txBody>
          <a:bodyPr anchor="b"/>
          <a:lstStyle>
            <a:lvl1pPr algn="l">
              <a:defRPr sz="7600" b="0" cap="none"/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59536" y="9443261"/>
            <a:ext cx="17373600" cy="2110164"/>
          </a:xfrm>
        </p:spPr>
        <p:txBody>
          <a:bodyPr anchor="t"/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  <a:lvl2pPr marL="12192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522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657783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4pPr>
            <a:lvl5pPr marL="4877044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5pPr>
            <a:lvl6pPr marL="6096305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6pPr>
            <a:lvl7pPr marL="7315566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7pPr>
            <a:lvl8pPr marL="8534827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8pPr>
            <a:lvl9pPr marL="9754088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 dirty="0"/>
              <a:t>Click to edit master text style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3271390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59537" y="2203306"/>
            <a:ext cx="17373600" cy="6860253"/>
          </a:xfrm>
        </p:spPr>
        <p:txBody>
          <a:bodyPr anchor="b"/>
          <a:lstStyle>
            <a:lvl1pPr algn="l">
              <a:defRPr sz="7600" b="0" cap="none"/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59536" y="9443261"/>
            <a:ext cx="17373600" cy="2110164"/>
          </a:xfrm>
        </p:spPr>
        <p:txBody>
          <a:bodyPr anchor="t"/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  <a:lvl2pPr marL="12192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522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657783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4pPr>
            <a:lvl5pPr marL="4877044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5pPr>
            <a:lvl6pPr marL="6096305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6pPr>
            <a:lvl7pPr marL="7315566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7pPr>
            <a:lvl8pPr marL="8534827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8pPr>
            <a:lvl9pPr marL="9754088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 dirty="0"/>
              <a:t>Click to edit master text style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9" y="12864240"/>
            <a:ext cx="4157881" cy="4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0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55866" y="381001"/>
            <a:ext cx="22675443" cy="158194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CA" noProof="0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53551" y="3200405"/>
            <a:ext cx="22680073" cy="84977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CA" noProof="0" dirty="0"/>
              <a:t>Click to edit master text style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788387" y="12935621"/>
            <a:ext cx="810400" cy="38200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fld id="{7088BEF1-D3AD-E34F-A3B9-A73E884A7AB2}" type="slidenum">
              <a:rPr lang="en-CA" noProof="0" smtClean="0"/>
              <a:pPr/>
              <a:t>‹#›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396519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0" r:id="rId4"/>
    <p:sldLayoutId id="2147483660" r:id="rId5"/>
    <p:sldLayoutId id="2147483654" r:id="rId6"/>
    <p:sldLayoutId id="2147483651" r:id="rId7"/>
    <p:sldLayoutId id="2147483662" r:id="rId8"/>
    <p:sldLayoutId id="2147483663" r:id="rId9"/>
    <p:sldLayoutId id="2147483652" r:id="rId10"/>
    <p:sldLayoutId id="2147483661" r:id="rId11"/>
    <p:sldLayoutId id="2147483655" r:id="rId12"/>
  </p:sldLayoutIdLst>
  <p:hf hdr="0" ftr="0" dt="0"/>
  <p:txStyles>
    <p:titleStyle>
      <a:lvl1pPr algn="l" defTabSz="1219261" rtl="0" eaLnBrk="1" latinLnBrk="0" hangingPunct="1">
        <a:lnSpc>
          <a:spcPct val="90000"/>
        </a:lnSpc>
        <a:spcBef>
          <a:spcPts val="0"/>
        </a:spcBef>
        <a:buNone/>
        <a:defRPr sz="75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4235" indent="0" algn="l" defTabSz="1219261" rtl="0" eaLnBrk="1" latinLnBrk="0" hangingPunct="1">
        <a:spcBef>
          <a:spcPts val="0"/>
        </a:spcBef>
        <a:buFont typeface="Arial"/>
        <a:buNone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8788" indent="-455613" algn="l" defTabSz="1219261" rtl="0" eaLnBrk="1" latinLnBrk="0" hangingPunct="1">
        <a:spcBef>
          <a:spcPts val="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915988" indent="-455613" algn="l" defTabSz="1219261" rtl="0" eaLnBrk="1" latinLnBrk="0" hangingPunct="1">
        <a:spcBef>
          <a:spcPts val="0"/>
        </a:spcBef>
        <a:buFont typeface="Arial"/>
        <a:buChar char="•"/>
        <a:tabLst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4775" indent="-463550" algn="l" defTabSz="1219261" rtl="0" eaLnBrk="1" latinLnBrk="0" hangingPunct="1">
        <a:spcBef>
          <a:spcPts val="0"/>
        </a:spcBef>
        <a:buFont typeface="Arial"/>
        <a:buChar char="•"/>
        <a:tabLst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235" indent="0" algn="l" defTabSz="1219261" rtl="0" eaLnBrk="1" latinLnBrk="0" hangingPunct="1">
        <a:spcBef>
          <a:spcPts val="0"/>
        </a:spcBef>
        <a:buFont typeface="Arial"/>
        <a:buNone/>
        <a:defRPr sz="36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6705935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5196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457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718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61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522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783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7044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305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566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827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4088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74">
          <p15:clr>
            <a:srgbClr val="F26B43"/>
          </p15:clr>
        </p15:guide>
        <p15:guide id="2" pos="539">
          <p15:clr>
            <a:srgbClr val="F26B43"/>
          </p15:clr>
        </p15:guide>
        <p15:guide id="3" pos="148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6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18.tmp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tags" Target="../tags/tag57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image" Target="../media/image21.jpe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6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22.tmp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7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23.tmp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15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1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13.png"/><Relationship Id="rId5" Type="http://schemas.openxmlformats.org/officeDocument/2006/relationships/tags" Target="../tags/tag18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4.xml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59537" y="1938528"/>
            <a:ext cx="13716000" cy="7225367"/>
          </a:xfrm>
        </p:spPr>
        <p:txBody>
          <a:bodyPr/>
          <a:lstStyle/>
          <a:p>
            <a:r>
              <a:rPr lang="fr-CA" sz="9600" smtClean="0"/>
              <a:t>Analyser les </a:t>
            </a:r>
            <a:r>
              <a:rPr lang="fr-CA" sz="9600" dirty="0"/>
              <a:t>préjugés inconscients</a:t>
            </a:r>
          </a:p>
        </p:txBody>
      </p:sp>
      <p:sp>
        <p:nvSpPr>
          <p:cNvPr id="5" name="Shape 143" title="decorative"/>
          <p:cNvSpPr/>
          <p:nvPr>
            <p:custDataLst>
              <p:tags r:id="rId2"/>
            </p:custDataLst>
          </p:nvPr>
        </p:nvSpPr>
        <p:spPr>
          <a:xfrm>
            <a:off x="859536" y="9370329"/>
            <a:ext cx="8395539" cy="4"/>
          </a:xfrm>
          <a:prstGeom prst="line">
            <a:avLst/>
          </a:prstGeom>
          <a:ln w="5715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859536" y="9889067"/>
            <a:ext cx="13716000" cy="1813983"/>
          </a:xfrm>
        </p:spPr>
        <p:txBody>
          <a:bodyPr/>
          <a:lstStyle/>
          <a:p>
            <a:r>
              <a:rPr lang="fr-CA" sz="5400" dirty="0" smtClean="0"/>
              <a:t>Séance en </a:t>
            </a:r>
            <a:r>
              <a:rPr lang="fr-CA" sz="5400" dirty="0"/>
              <a:t>direct</a:t>
            </a:r>
          </a:p>
        </p:txBody>
      </p:sp>
    </p:spTree>
    <p:extLst>
      <p:ext uri="{BB962C8B-B14F-4D97-AF65-F5344CB8AC3E}">
        <p14:creationId xmlns:p14="http://schemas.microsoft.com/office/powerpoint/2010/main" val="2050675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Pause</a:t>
            </a:r>
            <a:endParaRPr lang="fr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6000" dirty="0"/>
              <a:t>Faisons une courte </a:t>
            </a:r>
            <a:r>
              <a:rPr lang="fr-CA" sz="6000" dirty="0" smtClean="0"/>
              <a:t>pause.</a:t>
            </a:r>
            <a:endParaRPr lang="fr-CA" sz="6000" b="1" dirty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6000" b="1" dirty="0" smtClean="0">
                <a:solidFill>
                  <a:srgbClr val="3F2A55"/>
                </a:solidFill>
              </a:rPr>
              <a:t>Veuillez revenir dans </a:t>
            </a:r>
            <a:r>
              <a:rPr lang="fr-CA" sz="6000" b="1" u="sng" dirty="0" smtClean="0">
                <a:solidFill>
                  <a:schemeClr val="accent3"/>
                </a:solidFill>
              </a:rPr>
              <a:t>10</a:t>
            </a:r>
            <a:r>
              <a:rPr lang="fr-CA" sz="6000" b="1" dirty="0" smtClean="0">
                <a:solidFill>
                  <a:schemeClr val="accent3"/>
                </a:solidFill>
              </a:rPr>
              <a:t> </a:t>
            </a:r>
            <a:r>
              <a:rPr lang="fr-CA" sz="6000" b="1" dirty="0" smtClean="0">
                <a:solidFill>
                  <a:srgbClr val="3F2A55"/>
                </a:solidFill>
              </a:rPr>
              <a:t>minutes. 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6000" dirty="0" smtClean="0"/>
              <a:t>Veuillez cliquer sur le crochet vert (</a:t>
            </a:r>
            <a:r>
              <a:rPr lang="fr-CA" altLang="en-US" sz="6000" dirty="0" smtClean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fr-CA" sz="6000" dirty="0" smtClean="0"/>
              <a:t>) à votre retour. Merci!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fr-CA" sz="7200" b="1" dirty="0" smtClean="0"/>
          </a:p>
        </p:txBody>
      </p:sp>
      <p:pic>
        <p:nvPicPr>
          <p:cNvPr id="9" name="Google Shape;118;p27" descr="Image de l'icône d'une tasse à café avec de la vapeur sortant du haut de la tasse. " title="Icône de la tasse à café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9" y="7442121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10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92026800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Pause</a:t>
            </a:r>
            <a:endParaRPr lang="fr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6000" b="1" dirty="0" smtClean="0">
                <a:solidFill>
                  <a:srgbClr val="3F2A55"/>
                </a:solidFill>
              </a:rPr>
              <a:t>Veuillez revenir dans </a:t>
            </a:r>
            <a:r>
              <a:rPr lang="fr-CA" sz="6000" b="1" u="sng" dirty="0">
                <a:solidFill>
                  <a:schemeClr val="accent3"/>
                </a:solidFill>
              </a:rPr>
              <a:t>9</a:t>
            </a:r>
            <a:r>
              <a:rPr lang="fr-CA" sz="6000" b="1" dirty="0" smtClean="0">
                <a:solidFill>
                  <a:schemeClr val="accent3"/>
                </a:solidFill>
              </a:rPr>
              <a:t> </a:t>
            </a:r>
            <a:r>
              <a:rPr lang="fr-CA" sz="6000" b="1" dirty="0" smtClean="0">
                <a:solidFill>
                  <a:srgbClr val="3F2A55"/>
                </a:solidFill>
              </a:rPr>
              <a:t>minutes. 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6000" dirty="0"/>
              <a:t>Veuillez cliquer sur le crochet vert (</a:t>
            </a:r>
            <a:r>
              <a:rPr lang="fr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fr-CA" sz="6000" dirty="0"/>
              <a:t>) à votre retour. Merci!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fr-CA" sz="7200" b="1" dirty="0" smtClean="0"/>
          </a:p>
        </p:txBody>
      </p:sp>
      <p:pic>
        <p:nvPicPr>
          <p:cNvPr id="9" name="Google Shape;118;p27" descr="Image de l'icône d'une tasse à café avec de la vapeur sortant du haut de la tasse. " title="Icône de la tasse à café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11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22118660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Pause</a:t>
            </a:r>
            <a:endParaRPr lang="fr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6000" b="1" dirty="0" smtClean="0">
                <a:solidFill>
                  <a:srgbClr val="3F2A55"/>
                </a:solidFill>
              </a:rPr>
              <a:t>Veuillez revenir dans </a:t>
            </a:r>
            <a:r>
              <a:rPr lang="fr-CA" sz="6000" b="1" u="sng" dirty="0" smtClean="0">
                <a:solidFill>
                  <a:schemeClr val="accent3"/>
                </a:solidFill>
              </a:rPr>
              <a:t>8</a:t>
            </a:r>
            <a:r>
              <a:rPr lang="fr-CA" sz="6000" b="1" dirty="0" smtClean="0">
                <a:solidFill>
                  <a:schemeClr val="accent3"/>
                </a:solidFill>
              </a:rPr>
              <a:t> </a:t>
            </a:r>
            <a:r>
              <a:rPr lang="fr-CA" sz="6000" b="1" dirty="0" smtClean="0">
                <a:solidFill>
                  <a:srgbClr val="3F2A55"/>
                </a:solidFill>
              </a:rPr>
              <a:t>minutes. 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6000" dirty="0"/>
              <a:t>Veuillez cliquer sur le crochet vert (</a:t>
            </a:r>
            <a:r>
              <a:rPr lang="fr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fr-CA" sz="6000" dirty="0"/>
              <a:t>) à votre retour. Merci!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fr-CA" sz="7200" b="1" dirty="0" smtClean="0"/>
          </a:p>
        </p:txBody>
      </p:sp>
      <p:pic>
        <p:nvPicPr>
          <p:cNvPr id="9" name="Google Shape;118;p27" descr="Image de l'icône d'une tasse à café avec de la vapeur sortant du haut de la tasse. " title="Icône de la tasse à café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12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71139319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Pause</a:t>
            </a:r>
            <a:endParaRPr lang="fr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6000" b="1" dirty="0" smtClean="0">
                <a:solidFill>
                  <a:srgbClr val="3F2A55"/>
                </a:solidFill>
              </a:rPr>
              <a:t>Veuillez revenir dans </a:t>
            </a:r>
            <a:r>
              <a:rPr lang="fr-CA" sz="6000" b="1" u="sng" dirty="0" smtClean="0">
                <a:solidFill>
                  <a:schemeClr val="accent3"/>
                </a:solidFill>
              </a:rPr>
              <a:t>7</a:t>
            </a:r>
            <a:r>
              <a:rPr lang="fr-CA" sz="6000" b="1" dirty="0" smtClean="0">
                <a:solidFill>
                  <a:schemeClr val="accent3"/>
                </a:solidFill>
              </a:rPr>
              <a:t> </a:t>
            </a:r>
            <a:r>
              <a:rPr lang="fr-CA" sz="6000" b="1" dirty="0" smtClean="0">
                <a:solidFill>
                  <a:srgbClr val="3F2A55"/>
                </a:solidFill>
              </a:rPr>
              <a:t>minutes. 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6000" dirty="0"/>
              <a:t>Veuillez cliquer sur le crochet vert (</a:t>
            </a:r>
            <a:r>
              <a:rPr lang="fr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fr-CA" sz="6000" dirty="0"/>
              <a:t>) à votre retour. Merci!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fr-CA" sz="7200" b="1" dirty="0" smtClean="0"/>
          </a:p>
        </p:txBody>
      </p:sp>
      <p:pic>
        <p:nvPicPr>
          <p:cNvPr id="9" name="Google Shape;118;p27" descr="Image de l'icône d'une tasse à café avec de la vapeur sortant du haut de la tasse. " title="Icône de la tasse à café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13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890096960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Pause</a:t>
            </a:r>
            <a:endParaRPr lang="fr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6000" b="1" dirty="0" smtClean="0">
                <a:solidFill>
                  <a:srgbClr val="3F2A55"/>
                </a:solidFill>
              </a:rPr>
              <a:t>Veuillez revenir dans </a:t>
            </a:r>
            <a:r>
              <a:rPr lang="fr-CA" sz="6000" b="1" u="sng" dirty="0" smtClean="0">
                <a:solidFill>
                  <a:schemeClr val="accent3"/>
                </a:solidFill>
              </a:rPr>
              <a:t>6</a:t>
            </a:r>
            <a:r>
              <a:rPr lang="fr-CA" sz="6000" b="1" dirty="0" smtClean="0">
                <a:solidFill>
                  <a:schemeClr val="accent3"/>
                </a:solidFill>
              </a:rPr>
              <a:t> </a:t>
            </a:r>
            <a:r>
              <a:rPr lang="fr-CA" sz="6000" b="1" dirty="0" smtClean="0">
                <a:solidFill>
                  <a:srgbClr val="3F2A55"/>
                </a:solidFill>
              </a:rPr>
              <a:t>minutes. 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6000" dirty="0"/>
              <a:t>Veuillez cliquer sur le crochet vert (</a:t>
            </a:r>
            <a:r>
              <a:rPr lang="fr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fr-CA" sz="6000" dirty="0"/>
              <a:t>) à votre retour. Merci!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fr-CA" sz="7200" b="1" dirty="0" smtClean="0"/>
          </a:p>
        </p:txBody>
      </p:sp>
      <p:pic>
        <p:nvPicPr>
          <p:cNvPr id="9" name="Google Shape;118;p27" descr="Image de l'icône d'une tasse à café avec de la vapeur sortant du haut de la tasse. " title="Icône de la tasse à café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14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74707468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Pause</a:t>
            </a:r>
            <a:endParaRPr lang="fr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6000" b="1" dirty="0" smtClean="0">
                <a:solidFill>
                  <a:srgbClr val="3F2A55"/>
                </a:solidFill>
              </a:rPr>
              <a:t>Veuillez revenir dans </a:t>
            </a:r>
            <a:r>
              <a:rPr lang="fr-CA" sz="6000" b="1" u="sng" dirty="0" smtClean="0">
                <a:solidFill>
                  <a:schemeClr val="accent3"/>
                </a:solidFill>
              </a:rPr>
              <a:t>5</a:t>
            </a:r>
            <a:r>
              <a:rPr lang="fr-CA" sz="6000" b="1" dirty="0" smtClean="0">
                <a:solidFill>
                  <a:schemeClr val="accent3"/>
                </a:solidFill>
              </a:rPr>
              <a:t> </a:t>
            </a:r>
            <a:r>
              <a:rPr lang="fr-CA" sz="6000" b="1" dirty="0" smtClean="0">
                <a:solidFill>
                  <a:srgbClr val="3F2A55"/>
                </a:solidFill>
              </a:rPr>
              <a:t>minutes. 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6000" dirty="0"/>
              <a:t>Veuillez cliquer sur le crochet vert (</a:t>
            </a:r>
            <a:r>
              <a:rPr lang="fr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fr-CA" sz="6000" dirty="0"/>
              <a:t>) à votre retour. Merci!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fr-CA" sz="7200" b="1" dirty="0" smtClean="0"/>
          </a:p>
        </p:txBody>
      </p:sp>
      <p:pic>
        <p:nvPicPr>
          <p:cNvPr id="9" name="Google Shape;118;p27" descr="Image de l'icône d'une tasse à café avec de la vapeur sortant du haut de la tasse. " title="Icône de la tasse à café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15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591710051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Pause</a:t>
            </a:r>
            <a:endParaRPr lang="fr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6000" b="1" dirty="0" smtClean="0">
                <a:solidFill>
                  <a:srgbClr val="3F2A55"/>
                </a:solidFill>
              </a:rPr>
              <a:t>Veuillez revenir dans </a:t>
            </a:r>
            <a:r>
              <a:rPr lang="fr-CA" sz="6000" b="1" u="sng" dirty="0" smtClean="0">
                <a:solidFill>
                  <a:schemeClr val="accent3"/>
                </a:solidFill>
              </a:rPr>
              <a:t>4</a:t>
            </a:r>
            <a:r>
              <a:rPr lang="fr-CA" sz="6000" b="1" dirty="0" smtClean="0">
                <a:solidFill>
                  <a:schemeClr val="accent3"/>
                </a:solidFill>
              </a:rPr>
              <a:t> </a:t>
            </a:r>
            <a:r>
              <a:rPr lang="fr-CA" sz="6000" b="1" dirty="0" smtClean="0">
                <a:solidFill>
                  <a:srgbClr val="3F2A55"/>
                </a:solidFill>
              </a:rPr>
              <a:t>minutes. 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6000" dirty="0"/>
              <a:t>Veuillez cliquer sur le crochet vert (</a:t>
            </a:r>
            <a:r>
              <a:rPr lang="fr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fr-CA" sz="6000" dirty="0"/>
              <a:t>) à votre retour. Merci!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fr-CA" sz="7200" b="1" dirty="0" smtClean="0"/>
          </a:p>
        </p:txBody>
      </p:sp>
      <p:pic>
        <p:nvPicPr>
          <p:cNvPr id="9" name="Google Shape;118;p27" descr="Image de l'icône d'une tasse à café avec de la vapeur sortant du haut de la tasse. " title="Icône de la tasse à café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16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2118511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Pause</a:t>
            </a:r>
            <a:endParaRPr lang="fr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6000" b="1" dirty="0" smtClean="0">
                <a:solidFill>
                  <a:srgbClr val="3F2A55"/>
                </a:solidFill>
              </a:rPr>
              <a:t>Veuillez revenir dans </a:t>
            </a:r>
            <a:r>
              <a:rPr lang="fr-CA" sz="6000" b="1" u="sng" dirty="0" smtClean="0">
                <a:solidFill>
                  <a:schemeClr val="accent3"/>
                </a:solidFill>
              </a:rPr>
              <a:t>3</a:t>
            </a:r>
            <a:r>
              <a:rPr lang="fr-CA" sz="6000" b="1" dirty="0" smtClean="0">
                <a:solidFill>
                  <a:schemeClr val="accent3"/>
                </a:solidFill>
              </a:rPr>
              <a:t> </a:t>
            </a:r>
            <a:r>
              <a:rPr lang="fr-CA" sz="6000" b="1" dirty="0" smtClean="0">
                <a:solidFill>
                  <a:srgbClr val="3F2A55"/>
                </a:solidFill>
              </a:rPr>
              <a:t>minutes. 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6000" dirty="0"/>
              <a:t>Veuillez cliquer sur le crochet vert (</a:t>
            </a:r>
            <a:r>
              <a:rPr lang="fr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fr-CA" sz="6000" dirty="0"/>
              <a:t>) à votre retour. Merci!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fr-CA" sz="7200" b="1" dirty="0" smtClean="0"/>
          </a:p>
        </p:txBody>
      </p:sp>
      <p:pic>
        <p:nvPicPr>
          <p:cNvPr id="9" name="Google Shape;118;p27" descr="Image de l'icône d'une tasse à café avec de la vapeur sortant du haut de la tasse. " title="Icône de la tasse à café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17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241760085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Pause</a:t>
            </a:r>
            <a:endParaRPr lang="fr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6000" b="1" dirty="0" smtClean="0">
                <a:solidFill>
                  <a:srgbClr val="3F2A55"/>
                </a:solidFill>
              </a:rPr>
              <a:t>Veuillez revenir dans </a:t>
            </a:r>
            <a:r>
              <a:rPr lang="fr-CA" sz="6000" b="1" u="sng" dirty="0" smtClean="0">
                <a:solidFill>
                  <a:schemeClr val="accent3"/>
                </a:solidFill>
              </a:rPr>
              <a:t>2</a:t>
            </a:r>
            <a:r>
              <a:rPr lang="fr-CA" sz="6000" b="1" dirty="0" smtClean="0">
                <a:solidFill>
                  <a:schemeClr val="accent3"/>
                </a:solidFill>
              </a:rPr>
              <a:t> </a:t>
            </a:r>
            <a:r>
              <a:rPr lang="fr-CA" sz="6000" b="1" dirty="0" smtClean="0">
                <a:solidFill>
                  <a:srgbClr val="3F2A55"/>
                </a:solidFill>
              </a:rPr>
              <a:t>minutes. 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6000" dirty="0"/>
              <a:t>Veuillez cliquer sur le crochet vert (</a:t>
            </a:r>
            <a:r>
              <a:rPr lang="fr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fr-CA" sz="6000" dirty="0"/>
              <a:t>) à votre retour. Merci!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fr-CA" sz="7200" b="1" dirty="0" smtClean="0"/>
          </a:p>
        </p:txBody>
      </p:sp>
      <p:pic>
        <p:nvPicPr>
          <p:cNvPr id="9" name="Google Shape;118;p27" descr="Image de l'icône d'une tasse à café avec de la vapeur sortant du haut de la tasse. " title="Icône de la tasse à café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18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970615411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Pause</a:t>
            </a:r>
            <a:endParaRPr lang="fr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6000" b="1" dirty="0" smtClean="0">
                <a:solidFill>
                  <a:srgbClr val="3F2A55"/>
                </a:solidFill>
              </a:rPr>
              <a:t>Veuillez revenir dans </a:t>
            </a:r>
            <a:r>
              <a:rPr lang="fr-CA" sz="6000" b="1" u="sng" dirty="0">
                <a:solidFill>
                  <a:schemeClr val="accent3"/>
                </a:solidFill>
              </a:rPr>
              <a:t>1</a:t>
            </a:r>
            <a:r>
              <a:rPr lang="fr-CA" sz="6000" b="1" dirty="0" smtClean="0">
                <a:solidFill>
                  <a:schemeClr val="accent3"/>
                </a:solidFill>
              </a:rPr>
              <a:t> </a:t>
            </a:r>
            <a:r>
              <a:rPr lang="fr-CA" sz="6000" b="1" dirty="0" smtClean="0">
                <a:solidFill>
                  <a:srgbClr val="3F2A55"/>
                </a:solidFill>
              </a:rPr>
              <a:t>minute. 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6000" dirty="0"/>
              <a:t>Veuillez cliquer sur le crochet vert (</a:t>
            </a:r>
            <a:r>
              <a:rPr lang="fr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fr-CA" sz="6000" dirty="0"/>
              <a:t>) à votre retour. Merci!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fr-CA" sz="7200" b="1" dirty="0" smtClean="0"/>
          </a:p>
        </p:txBody>
      </p:sp>
      <p:pic>
        <p:nvPicPr>
          <p:cNvPr id="9" name="Google Shape;118;p27" descr="Image de l'icône d'une tasse à café avec de la vapeur sortant du haut de la tasse. " title="Icône de la tasse à café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19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58012466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Moodle et </a:t>
            </a:r>
            <a:r>
              <a:rPr lang="fr-CA" dirty="0" err="1"/>
              <a:t>WebEx</a:t>
            </a:r>
            <a:endParaRPr lang="fr-CA" dirty="0"/>
          </a:p>
        </p:txBody>
      </p:sp>
      <p:sp>
        <p:nvSpPr>
          <p:cNvPr id="7" name="Shape 143" title="Decorative"/>
          <p:cNvSpPr/>
          <p:nvPr>
            <p:custDataLst>
              <p:tags r:id="rId2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pic>
        <p:nvPicPr>
          <p:cNvPr id="1028" name="Picture 4" title="Logo Moodl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51" b="27272"/>
          <a:stretch/>
        </p:blipFill>
        <p:spPr bwMode="auto">
          <a:xfrm>
            <a:off x="1727200" y="4816055"/>
            <a:ext cx="9110414" cy="384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title="Logo Web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3035" y="3461236"/>
            <a:ext cx="9028240" cy="601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41880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Retour sur </a:t>
            </a:r>
            <a:r>
              <a:rPr lang="fr-FR" dirty="0"/>
              <a:t>la vidéo </a:t>
            </a:r>
            <a:r>
              <a:rPr lang="fr-FR" dirty="0" smtClean="0"/>
              <a:t>de lectures préalables</a:t>
            </a:r>
            <a:endParaRPr lang="fr-CA" dirty="0"/>
          </a:p>
        </p:txBody>
      </p:sp>
      <p:sp>
        <p:nvSpPr>
          <p:cNvPr id="8" name="Shape 143" title="Decorative"/>
          <p:cNvSpPr/>
          <p:nvPr>
            <p:custDataLst>
              <p:tags r:id="rId2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20</a:t>
            </a:fld>
            <a:endParaRPr lang="fr-CA" dirty="0"/>
          </a:p>
        </p:txBody>
      </p:sp>
      <p:pic>
        <p:nvPicPr>
          <p:cNvPr id="9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88" y="2906744"/>
            <a:ext cx="15544799" cy="8722361"/>
          </a:xfrm>
        </p:spPr>
      </p:pic>
    </p:spTree>
    <p:extLst>
      <p:ext uri="{BB962C8B-B14F-4D97-AF65-F5344CB8AC3E}">
        <p14:creationId xmlns:p14="http://schemas.microsoft.com/office/powerpoint/2010/main" val="1666250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V</a:t>
            </a:r>
            <a:r>
              <a:rPr lang="fr-CA" dirty="0" smtClean="0"/>
              <a:t>isages </a:t>
            </a:r>
            <a:r>
              <a:rPr lang="fr-CA" dirty="0"/>
              <a:t>de la diversité</a:t>
            </a:r>
          </a:p>
        </p:txBody>
      </p:sp>
      <p:sp>
        <p:nvSpPr>
          <p:cNvPr id="8" name="Shape 143" title="decorative"/>
          <p:cNvSpPr/>
          <p:nvPr>
            <p:custDataLst>
              <p:tags r:id="rId2"/>
            </p:custDataLst>
          </p:nvPr>
        </p:nvSpPr>
        <p:spPr>
          <a:xfrm>
            <a:off x="859536" y="9370329"/>
            <a:ext cx="8395539" cy="4"/>
          </a:xfrm>
          <a:prstGeom prst="line">
            <a:avLst/>
          </a:prstGeom>
          <a:ln w="5715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sp>
        <p:nvSpPr>
          <p:cNvPr id="4" name="Text Placeholder 4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859536" y="9834747"/>
            <a:ext cx="17373600" cy="21101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261" rtl="0" eaLnBrk="1" latinLnBrk="0" hangingPunct="1">
              <a:spcBef>
                <a:spcPts val="0"/>
              </a:spcBef>
              <a:buFont typeface="Arial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219261" indent="0" algn="ctr" defTabSz="1219261" rtl="0" eaLnBrk="1" latinLnBrk="0" hangingPunct="1">
              <a:spcBef>
                <a:spcPts val="0"/>
              </a:spcBef>
              <a:buFont typeface="Arial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438522" indent="0" algn="ctr" defTabSz="1219261" rtl="0" eaLnBrk="1" latinLnBrk="0" hangingPunct="1">
              <a:spcBef>
                <a:spcPts val="0"/>
              </a:spcBef>
              <a:buFont typeface="Arial"/>
              <a:buNone/>
              <a:tabLst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657783" indent="0" algn="ctr" defTabSz="1219261" rtl="0" eaLnBrk="1" latinLnBrk="0" hangingPunct="1">
              <a:spcBef>
                <a:spcPts val="0"/>
              </a:spcBef>
              <a:buFont typeface="Arial"/>
              <a:buNone/>
              <a:tabLst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877044" indent="0" algn="ctr" defTabSz="1219261" rtl="0" eaLnBrk="1" latinLnBrk="0" hangingPunct="1">
              <a:spcBef>
                <a:spcPts val="0"/>
              </a:spcBef>
              <a:buFont typeface="Arial"/>
              <a:buNone/>
              <a:defRPr sz="36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6096305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315566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8534827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9754088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6600" dirty="0"/>
              <a:t>Contexte du gouvernement du Canada</a:t>
            </a:r>
          </a:p>
        </p:txBody>
      </p:sp>
    </p:spTree>
    <p:extLst>
      <p:ext uri="{BB962C8B-B14F-4D97-AF65-F5344CB8AC3E}">
        <p14:creationId xmlns:p14="http://schemas.microsoft.com/office/powerpoint/2010/main" val="3809006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Notre contexte : le </a:t>
            </a:r>
            <a:r>
              <a:rPr lang="fr-CA" dirty="0" smtClean="0"/>
              <a:t>gouvernement </a:t>
            </a:r>
            <a:r>
              <a:rPr lang="fr-CA" dirty="0"/>
              <a:t>du Canada</a:t>
            </a:r>
          </a:p>
        </p:txBody>
      </p:sp>
      <p:sp>
        <p:nvSpPr>
          <p:cNvPr id="8" name="Shape 143" title="Decorative"/>
          <p:cNvSpPr/>
          <p:nvPr>
            <p:custDataLst>
              <p:tags r:id="rId2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59536" y="3211840"/>
            <a:ext cx="22680073" cy="8497754"/>
          </a:xfrm>
        </p:spPr>
        <p:txBody>
          <a:bodyPr/>
          <a:lstStyle/>
          <a:p>
            <a:pPr lvl="1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fr-CA" dirty="0"/>
              <a:t>Mieux comprendre et servir les différentes communautés canadiennes et les clients internes et externes.</a:t>
            </a:r>
          </a:p>
          <a:p>
            <a:pPr lvl="1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fr-CA" dirty="0"/>
          </a:p>
          <a:p>
            <a:pPr lvl="1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fr-CA" dirty="0"/>
              <a:t>Faire partie d’un effectif diversifié : collègues, employés, superviseurs, gestionnaires, cadres, clients…</a:t>
            </a:r>
          </a:p>
          <a:p>
            <a:pPr lvl="1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fr-CA" dirty="0"/>
          </a:p>
          <a:p>
            <a:pPr lvl="1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fr-CA" dirty="0"/>
              <a:t>Faire partie de la fonction publique : un employeur de choix qui prône l’inclusion.</a:t>
            </a:r>
          </a:p>
        </p:txBody>
      </p:sp>
      <p:pic>
        <p:nvPicPr>
          <p:cNvPr id="6" name="Picture 5" title="Une équipe diversifiée travaillant au bureau">
            <a:extLst>
              <a:ext uri="{FF2B5EF4-FFF2-40B4-BE49-F238E27FC236}">
                <a16:creationId xmlns:a16="http://schemas.microsoft.com/office/drawing/2014/main" id="{5421FB7D-CDB4-4D75-A8B5-15089CC92A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44" y="6662373"/>
            <a:ext cx="10688686" cy="480232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pPr/>
              <a:t>22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65454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Les visages de la diversité</a:t>
            </a:r>
          </a:p>
        </p:txBody>
      </p:sp>
      <p:sp>
        <p:nvSpPr>
          <p:cNvPr id="8" name="Shape 143" title="Decorative"/>
          <p:cNvSpPr/>
          <p:nvPr>
            <p:custDataLst>
              <p:tags r:id="rId2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pic>
        <p:nvPicPr>
          <p:cNvPr id="3" name="Picture 2" descr="Une image en forme de fleur colorée des différents facteurs d'intersection. Chaque pétale de la fleur représente un facteur d'intersection différent. Les mots &quot;sexe&quot; et &quot;genre&quot; sont écrits en grandes lettres horizontalement au milieu de la fleur. Les mots suivants sont écrits sur les différents pétales : race/origine ethnique, religion, âge, handicap, lieu de résidence, culture, revenu, orientation sexuelle, scolarité, langue. " title="Image de la &quot;fleur&quot; de l'intersectionnalité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11" y="2052151"/>
            <a:ext cx="9685336" cy="968533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pPr/>
              <a:t>23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18075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Retour sur </a:t>
            </a:r>
            <a:r>
              <a:rPr lang="en-US" dirty="0" smtClean="0"/>
              <a:t>l’</a:t>
            </a:r>
            <a:r>
              <a:rPr lang="fr-CA" dirty="0" smtClean="0"/>
              <a:t>activité du Cercle de confiance </a:t>
            </a:r>
            <a:endParaRPr lang="fr-CA" dirty="0"/>
          </a:p>
        </p:txBody>
      </p:sp>
      <p:sp>
        <p:nvSpPr>
          <p:cNvPr id="8" name="Shape 143" title="Decorative"/>
          <p:cNvSpPr/>
          <p:nvPr>
            <p:custDataLst>
              <p:tags r:id="rId2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pic>
        <p:nvPicPr>
          <p:cNvPr id="6" name="Content Placeholder 8" descr="Représenter l'unité et le travail d'équipe" title="Pile de mains diverses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8"/>
          <a:stretch/>
        </p:blipFill>
        <p:spPr>
          <a:xfrm>
            <a:off x="6571282" y="2207331"/>
            <a:ext cx="11244610" cy="96519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24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26347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Cercle de confiance </a:t>
            </a:r>
            <a:endParaRPr lang="fr-CA" dirty="0"/>
          </a:p>
        </p:txBody>
      </p:sp>
      <p:sp>
        <p:nvSpPr>
          <p:cNvPr id="8" name="Shape 143" title="Decorative"/>
          <p:cNvSpPr/>
          <p:nvPr>
            <p:custDataLst>
              <p:tags r:id="rId2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pic>
        <p:nvPicPr>
          <p:cNvPr id="7" name="Picture 6" title="Capture d'écran de l'activité du cercle de confianc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44" y="2390477"/>
            <a:ext cx="19205686" cy="95446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25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05051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Inclusion</a:t>
            </a:r>
            <a:endParaRPr lang="fr-CA" dirty="0"/>
          </a:p>
        </p:txBody>
      </p:sp>
      <p:sp>
        <p:nvSpPr>
          <p:cNvPr id="8" name="Shape 143" title="Decorative"/>
          <p:cNvSpPr/>
          <p:nvPr>
            <p:custDataLst>
              <p:tags r:id="rId2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sp>
        <p:nvSpPr>
          <p:cNvPr id="5" name="Content Placeholder 5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53551" y="3200405"/>
            <a:ext cx="22680073" cy="8497754"/>
          </a:xfrm>
        </p:spPr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5400" i="1" dirty="0" smtClean="0"/>
              <a:t>Veuillez répondre à la question suivante en utilisant la fonction de clavardage. 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fr-CA" sz="6600" b="1" dirty="0" smtClean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FR" sz="6600" b="1" dirty="0"/>
              <a:t>Que signifie l’inclusion pour vous?</a:t>
            </a:r>
            <a:endParaRPr lang="fr-CA" sz="66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pPr/>
              <a:t>26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22725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Questions</a:t>
            </a:r>
          </a:p>
        </p:txBody>
      </p:sp>
      <p:sp>
        <p:nvSpPr>
          <p:cNvPr id="3" name="Shape 143" title="decorative"/>
          <p:cNvSpPr/>
          <p:nvPr>
            <p:custDataLst>
              <p:tags r:id="rId2"/>
            </p:custDataLst>
          </p:nvPr>
        </p:nvSpPr>
        <p:spPr>
          <a:xfrm>
            <a:off x="859536" y="9370329"/>
            <a:ext cx="4680000" cy="4"/>
          </a:xfrm>
          <a:prstGeom prst="line">
            <a:avLst/>
          </a:prstGeom>
          <a:ln w="5715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07788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À préparer pour la </a:t>
            </a:r>
            <a:r>
              <a:rPr lang="fr-CA" dirty="0"/>
              <a:t>prochaine </a:t>
            </a:r>
            <a:r>
              <a:rPr lang="fr-CA" dirty="0" smtClean="0"/>
              <a:t>séance…</a:t>
            </a:r>
            <a:endParaRPr lang="fr-CA" dirty="0"/>
          </a:p>
        </p:txBody>
      </p:sp>
      <p:sp>
        <p:nvSpPr>
          <p:cNvPr id="7" name="Shape 143" title="Decorative"/>
          <p:cNvSpPr/>
          <p:nvPr>
            <p:custDataLst>
              <p:tags r:id="rId2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48749" y="3200405"/>
            <a:ext cx="10934836" cy="8497754"/>
          </a:xfrm>
        </p:spPr>
        <p:txBody>
          <a:bodyPr anchor="t"/>
          <a:lstStyle/>
          <a:p>
            <a:pPr marL="1758950" lvl="1" indent="-857250">
              <a:spcAft>
                <a:spcPts val="3000"/>
              </a:spcAft>
              <a:buClr>
                <a:schemeClr val="accent3"/>
              </a:buClr>
            </a:pPr>
            <a:endParaRPr lang="fr-CA" sz="4800" dirty="0" smtClean="0"/>
          </a:p>
          <a:p>
            <a:pPr marL="1758950" lvl="1" indent="-857250">
              <a:spcAft>
                <a:spcPts val="3000"/>
              </a:spcAft>
              <a:buClr>
                <a:schemeClr val="accent3"/>
              </a:buClr>
            </a:pPr>
            <a:r>
              <a:rPr lang="fr-CA" sz="4800" dirty="0" smtClean="0"/>
              <a:t>Test des associations implicites</a:t>
            </a:r>
          </a:p>
          <a:p>
            <a:pPr marL="1758950" lvl="1" indent="-857250">
              <a:spcAft>
                <a:spcPts val="3000"/>
              </a:spcAft>
              <a:buClr>
                <a:schemeClr val="accent3"/>
              </a:buClr>
            </a:pPr>
            <a:r>
              <a:rPr lang="fr-CA" sz="4800" dirty="0" smtClean="0"/>
              <a:t>Vidéo </a:t>
            </a:r>
            <a:r>
              <a:rPr lang="fr-CA" sz="4800" dirty="0"/>
              <a:t>sur </a:t>
            </a:r>
            <a:r>
              <a:rPr lang="fr-CA" sz="4800" dirty="0" smtClean="0"/>
              <a:t>les </a:t>
            </a:r>
            <a:r>
              <a:rPr lang="fr-CA" sz="4800" dirty="0" err="1" smtClean="0"/>
              <a:t>microagressions</a:t>
            </a:r>
            <a:endParaRPr lang="fr-CA" sz="4800" dirty="0" smtClean="0"/>
          </a:p>
          <a:p>
            <a:pPr marL="1758950" lvl="1" indent="-857250">
              <a:spcAft>
                <a:spcPts val="3000"/>
              </a:spcAft>
              <a:buClr>
                <a:schemeClr val="accent3"/>
              </a:buClr>
            </a:pPr>
            <a:r>
              <a:rPr lang="fr-CA" sz="4800" dirty="0" smtClean="0"/>
              <a:t>Journal d’apprentissage personnel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526" y="4080128"/>
            <a:ext cx="11838560" cy="5483597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28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38644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Reconnaissance </a:t>
            </a:r>
            <a:r>
              <a:rPr lang="fr-CA"/>
              <a:t>du </a:t>
            </a:r>
            <a:r>
              <a:rPr lang="fr-CA" smtClean="0"/>
              <a:t>territoire</a:t>
            </a:r>
            <a:endParaRPr lang="fr-CA" dirty="0"/>
          </a:p>
        </p:txBody>
      </p:sp>
      <p:sp>
        <p:nvSpPr>
          <p:cNvPr id="7" name="Shape 143" title="Decorative"/>
          <p:cNvSpPr/>
          <p:nvPr>
            <p:custDataLst>
              <p:tags r:id="rId2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pic>
        <p:nvPicPr>
          <p:cNvPr id="8" name="Picture 1" descr="Voici l'image d'un cercle souligné en rouge sur un fond jaune clair. Les mots suivants sont inscrits au milieu du cercle, de haut en bas : Reconnaissance, Respect, Relations, Réconciliation. Autour des mots, on trouve des images de plumes, d'un inukshuk, d'une tortue et d'un symbole inifinte. À l'extérieur du cercle, il y a une aquarelle violet clair et bleu clair ressemblant à des nuages. " title="Symbole d'apprentissage sur les questions autochtones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352" y="2451717"/>
            <a:ext cx="17451381" cy="943548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3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1093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L’équipe d’animation</a:t>
            </a:r>
            <a:endParaRPr lang="fr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sp>
        <p:nvSpPr>
          <p:cNvPr id="8" name="Text Box"/>
          <p:cNvSpPr>
            <a:spLocks noGrp="1"/>
          </p:cNvSpPr>
          <p:nvPr>
            <p:ph idx="1"/>
          </p:nvPr>
        </p:nvSpPr>
        <p:spPr>
          <a:xfrm>
            <a:off x="3890893" y="4826177"/>
            <a:ext cx="7361307" cy="3110769"/>
          </a:xfrm>
        </p:spPr>
        <p:txBody>
          <a:bodyPr vert="horz" lIns="0" tIns="0" rIns="0" bIns="0" rtlCol="0" anchor="t">
            <a:noAutofit/>
          </a:bodyPr>
          <a:lstStyle/>
          <a:p>
            <a:pPr marL="3810" algn="ctr"/>
            <a:endParaRPr lang="fr-CA" sz="4800" b="1" dirty="0" smtClean="0"/>
          </a:p>
          <a:p>
            <a:pPr marL="3810" algn="ctr"/>
            <a:r>
              <a:rPr lang="fr-CA" sz="4800" b="1" dirty="0" smtClean="0"/>
              <a:t>Une animatrice/</a:t>
            </a:r>
          </a:p>
          <a:p>
            <a:pPr marL="3810" algn="ctr"/>
            <a:r>
              <a:rPr lang="fr-CA" sz="4800" b="1" dirty="0"/>
              <a:t>U</a:t>
            </a:r>
            <a:r>
              <a:rPr lang="fr-CA" sz="4800" b="1" dirty="0" smtClean="0"/>
              <a:t>n animateur</a:t>
            </a:r>
            <a:endParaRPr lang="fr-CA" sz="4800" b="1" dirty="0" smtClean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FB02CB-058E-4124-BF4C-BC75EE2F592C}"/>
              </a:ext>
            </a:extLst>
          </p:cNvPr>
          <p:cNvSpPr txBox="1">
            <a:spLocks/>
          </p:cNvSpPr>
          <p:nvPr/>
        </p:nvSpPr>
        <p:spPr>
          <a:xfrm>
            <a:off x="13411200" y="4851755"/>
            <a:ext cx="8621509" cy="31107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4235" indent="0" algn="l" defTabSz="1219261" rtl="0" eaLnBrk="1" latinLnBrk="0" hangingPunct="1">
              <a:spcBef>
                <a:spcPts val="0"/>
              </a:spcBef>
              <a:buFont typeface="Arial"/>
              <a:buNone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788" indent="-455613" algn="l" defTabSz="1219261" rtl="0" eaLnBrk="1" latinLnBrk="0" hangingPunct="1">
              <a:spcBef>
                <a:spcPts val="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5988" indent="-455613" algn="l" defTabSz="1219261" rtl="0" eaLnBrk="1" latinLnBrk="0" hangingPunct="1">
              <a:spcBef>
                <a:spcPts val="0"/>
              </a:spcBef>
              <a:buFont typeface="Arial"/>
              <a:buChar char="•"/>
              <a:tabLst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4775" indent="-463550" algn="l" defTabSz="1219261" rtl="0" eaLnBrk="1" latinLnBrk="0" hangingPunct="1">
              <a:spcBef>
                <a:spcPts val="0"/>
              </a:spcBef>
              <a:buFont typeface="Arial"/>
              <a:buChar char="•"/>
              <a:tabLst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235" indent="0" algn="l" defTabSz="1219261" rtl="0" eaLnBrk="1" latinLnBrk="0" hangingPunct="1">
              <a:spcBef>
                <a:spcPts val="0"/>
              </a:spcBef>
              <a:buFont typeface="Arial"/>
              <a:buNone/>
              <a:defRPr sz="3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" algn="ctr"/>
            <a:endParaRPr lang="fr-CA" sz="4800" b="1" dirty="0" smtClean="0">
              <a:cs typeface="Arial"/>
            </a:endParaRPr>
          </a:p>
          <a:p>
            <a:pPr marL="3810" algn="ctr"/>
            <a:r>
              <a:rPr lang="fr-CA" sz="4800" b="1" dirty="0" smtClean="0">
                <a:cs typeface="Arial"/>
              </a:rPr>
              <a:t>Deux producteurs/ productrices</a:t>
            </a:r>
            <a:endParaRPr lang="fr-CA" sz="4800" b="1" dirty="0" smtClean="0"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4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5816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usekeeping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Points d’ordre administratif</a:t>
            </a:r>
          </a:p>
        </p:txBody>
      </p:sp>
      <p:sp>
        <p:nvSpPr>
          <p:cNvPr id="14" name="Shape 143" title="Decorative"/>
          <p:cNvSpPr/>
          <p:nvPr>
            <p:custDataLst>
              <p:tags r:id="rId2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CA" sz="4400" b="1" dirty="0" smtClean="0">
                <a:latin typeface="+mj-lt"/>
              </a:rPr>
              <a:t>	       Apprentissage en ligne				   Mesure de sécurité		</a:t>
            </a:r>
          </a:p>
          <a:p>
            <a:endParaRPr lang="fr-CA" sz="4400" b="1" dirty="0" smtClean="0">
              <a:latin typeface="+mj-lt"/>
            </a:endParaRPr>
          </a:p>
          <a:p>
            <a:endParaRPr lang="fr-CA" sz="4400" b="1" dirty="0" smtClean="0">
              <a:latin typeface="+mj-lt"/>
            </a:endParaRPr>
          </a:p>
          <a:p>
            <a:endParaRPr lang="fr-CA" sz="4400" b="1" dirty="0" smtClean="0">
              <a:latin typeface="+mj-lt"/>
            </a:endParaRPr>
          </a:p>
          <a:p>
            <a:endParaRPr lang="fr-CA" sz="4400" b="1" dirty="0" smtClean="0">
              <a:latin typeface="+mj-lt"/>
            </a:endParaRPr>
          </a:p>
          <a:p>
            <a:endParaRPr lang="fr-CA" sz="4400" b="1" dirty="0" smtClean="0">
              <a:latin typeface="+mj-lt"/>
            </a:endParaRPr>
          </a:p>
          <a:p>
            <a:r>
              <a:rPr lang="fr-CA" sz="4400" b="1" dirty="0" smtClean="0">
                <a:latin typeface="+mj-lt"/>
              </a:rPr>
              <a:t>		    Commentaires				     Journal d’apprentissage personnel</a:t>
            </a:r>
          </a:p>
          <a:p>
            <a:endParaRPr lang="fr-CA" b="1" dirty="0" smtClean="0"/>
          </a:p>
          <a:p>
            <a:endParaRPr lang="fr-CA" b="1" dirty="0" smtClean="0"/>
          </a:p>
          <a:p>
            <a:endParaRPr lang="fr-CA" b="1" dirty="0" smtClean="0"/>
          </a:p>
          <a:p>
            <a:endParaRPr lang="fr-CA" dirty="0"/>
          </a:p>
        </p:txBody>
      </p:sp>
      <p:pic>
        <p:nvPicPr>
          <p:cNvPr id="1026" name="Picture 2" descr="Icône d'un ordinateur portable avec un livre sur l'écran " title="Icône de l'apprentissage virtuel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4" y="3873499"/>
            <a:ext cx="3108325" cy="31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e image d'un triangle avec un point d'exclamation à l'intérieur du triangle" title="Icône d'un signe d'avertissemen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5686504" y="4078893"/>
            <a:ext cx="2917947" cy="2461607"/>
          </a:xfrm>
          <a:prstGeom prst="rect">
            <a:avLst/>
          </a:prstGeom>
        </p:spPr>
      </p:pic>
      <p:pic>
        <p:nvPicPr>
          <p:cNvPr id="21" name="Picture 4" descr="Image d'une bulle de parole chevauchant une autre bulle de parole. La bulle de parole située devant a une ellipse à l'intérieur de la bulle." title="Icône de retour d'information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61" y="7954933"/>
            <a:ext cx="2799438" cy="2799438"/>
          </a:xfrm>
          <a:prstGeom prst="rect">
            <a:avLst/>
          </a:prstGeom>
        </p:spPr>
      </p:pic>
      <p:pic>
        <p:nvPicPr>
          <p:cNvPr id="19" name="Picture 5" descr="Icon image of a closed journal. " title="Journal icon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611" y="8076658"/>
            <a:ext cx="2224179" cy="267771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pPr/>
              <a:t>5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97964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Objectifs </a:t>
            </a:r>
            <a:r>
              <a:rPr lang="fr-CA" dirty="0" smtClean="0"/>
              <a:t>d’apprentissage du cours</a:t>
            </a:r>
            <a:endParaRPr lang="fr-CA" dirty="0"/>
          </a:p>
        </p:txBody>
      </p:sp>
      <p:sp>
        <p:nvSpPr>
          <p:cNvPr id="7" name="Shape 143" title="Decorative"/>
          <p:cNvSpPr/>
          <p:nvPr>
            <p:custDataLst>
              <p:tags r:id="rId2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53551" y="3200405"/>
            <a:ext cx="20787249" cy="8497754"/>
          </a:xfrm>
        </p:spPr>
        <p:txBody>
          <a:bodyPr/>
          <a:lstStyle/>
          <a:p>
            <a:pPr marL="575735" indent="-571500">
              <a:spcAft>
                <a:spcPts val="3600"/>
              </a:spcAft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fr-CA" sz="4400" dirty="0"/>
              <a:t>À la fin du cours, vous pourrez :</a:t>
            </a:r>
          </a:p>
          <a:p>
            <a:pPr marL="1612900" lvl="1" indent="-711200">
              <a:spcAft>
                <a:spcPts val="3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fr-CA" sz="4000" dirty="0"/>
              <a:t>comprendre ce que sont les préjugés et reconnaître les nombreuses formes de préjugés;</a:t>
            </a:r>
          </a:p>
          <a:p>
            <a:pPr marL="1612900" lvl="1" indent="-711200">
              <a:spcAft>
                <a:spcPts val="3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fr-CA" sz="4000" dirty="0"/>
              <a:t>être plus conscient et réfléchir aux répercussions des préjugés inconscients en milieu de travail sur les personnes touchées, y compris sur vous-même;</a:t>
            </a:r>
          </a:p>
          <a:p>
            <a:pPr marL="1612900" lvl="1" indent="-711200">
              <a:spcAft>
                <a:spcPts val="3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fr-CA" sz="4000" dirty="0"/>
              <a:t>comprendre et utiliser une boîte à outils de conseils, d’astuces et de stratégies pour mieux reconnaître et atténuer les préjugés inconscients.</a:t>
            </a:r>
          </a:p>
          <a:p>
            <a:pPr marL="901700" lvl="1" indent="0">
              <a:spcAft>
                <a:spcPts val="1800"/>
              </a:spcAft>
              <a:buClr>
                <a:schemeClr val="accent3"/>
              </a:buClr>
              <a:buNone/>
            </a:pPr>
            <a:endParaRPr lang="fr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6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3248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Aperçu du cours</a:t>
            </a:r>
          </a:p>
        </p:txBody>
      </p:sp>
      <p:sp>
        <p:nvSpPr>
          <p:cNvPr id="7" name="Shape 143" title="Decorative"/>
          <p:cNvSpPr/>
          <p:nvPr>
            <p:custDataLst>
              <p:tags r:id="rId2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53551" y="2443012"/>
            <a:ext cx="10792349" cy="8497754"/>
          </a:xfrm>
        </p:spPr>
        <p:txBody>
          <a:bodyPr/>
          <a:lstStyle/>
          <a:p>
            <a:pPr marL="575735" indent="-57150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fr-CA" sz="3000" b="1" dirty="0"/>
              <a:t>Jour 1 : Introduction</a:t>
            </a:r>
          </a:p>
          <a:p>
            <a:pPr marL="1612900" lvl="1" indent="-71120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fr-CA" sz="3000" dirty="0"/>
              <a:t>Séance en direct 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CA" sz="2800" dirty="0"/>
              <a:t>Bienvenue et introductions 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CA" sz="2800" dirty="0"/>
              <a:t>Retour sur les lectures préalables</a:t>
            </a:r>
          </a:p>
          <a:p>
            <a:pPr marL="2336800" lvl="2" indent="-635000"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CA" sz="2800" dirty="0"/>
              <a:t>Les visages de la diversité</a:t>
            </a:r>
          </a:p>
          <a:p>
            <a:pPr marL="1612900" lvl="1" indent="-71120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fr-CA" sz="3000" dirty="0"/>
              <a:t>Exercices de réflexion personnelle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CA" sz="2800" dirty="0"/>
              <a:t>Test d’association implicite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CA" sz="2800" dirty="0"/>
              <a:t>Vidéo sur la </a:t>
            </a:r>
            <a:r>
              <a:rPr lang="fr-CA" sz="2800" dirty="0" err="1"/>
              <a:t>microagression</a:t>
            </a:r>
            <a:endParaRPr lang="fr-CA" sz="2800" dirty="0"/>
          </a:p>
          <a:p>
            <a:pPr marL="2336800" lvl="2" indent="-635000">
              <a:spcAft>
                <a:spcPts val="1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CA" sz="2800" dirty="0"/>
              <a:t>Journal d’apprentissage</a:t>
            </a:r>
          </a:p>
          <a:p>
            <a:pPr marL="575735" indent="-571500">
              <a:spcAft>
                <a:spcPts val="1000"/>
              </a:spcAft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fr-CA" sz="3000" b="1" dirty="0"/>
              <a:t>Jour 2 : Tout sur les préjugés</a:t>
            </a:r>
          </a:p>
          <a:p>
            <a:pPr marL="1612900" lvl="1" indent="-71120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fr-CA" sz="3000" dirty="0"/>
              <a:t>Séance en direct 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CA" sz="2800" dirty="0"/>
              <a:t>Retour sur les lectures préalables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FR" sz="2800" dirty="0"/>
              <a:t>Tout sur les préjugés : définition, provenance et public cible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CA" sz="2800" dirty="0"/>
              <a:t>Préjugés en milieu de travail</a:t>
            </a:r>
          </a:p>
          <a:p>
            <a:pPr marL="1612900" lvl="1" indent="-711200">
              <a:spcAft>
                <a:spcPts val="10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fr-CA" sz="3000" dirty="0"/>
              <a:t>Exercices de réflexion personnelle</a:t>
            </a:r>
          </a:p>
          <a:p>
            <a:pPr marL="2336800" lvl="2" indent="-635000"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CA" sz="2800" dirty="0"/>
              <a:t>Activité sur la terminologie</a:t>
            </a:r>
          </a:p>
          <a:p>
            <a:pPr marL="2336800" lvl="2" indent="-635000">
              <a:spcAft>
                <a:spcPts val="10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CA" sz="2800" dirty="0"/>
              <a:t>Journal d’apprentissage</a:t>
            </a:r>
          </a:p>
        </p:txBody>
      </p:sp>
      <p:sp>
        <p:nvSpPr>
          <p:cNvPr id="8" name="Content Placeholder 5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3375751" y="2675482"/>
            <a:ext cx="10754249" cy="83565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4235" indent="0" algn="l" defTabSz="1219261" rtl="0" eaLnBrk="1" latinLnBrk="0" hangingPunct="1">
              <a:spcBef>
                <a:spcPts val="0"/>
              </a:spcBef>
              <a:buFont typeface="Arial"/>
              <a:buNone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788" indent="-455613" algn="l" defTabSz="1219261" rtl="0" eaLnBrk="1" latinLnBrk="0" hangingPunct="1">
              <a:spcBef>
                <a:spcPts val="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5988" indent="-455613" algn="l" defTabSz="1219261" rtl="0" eaLnBrk="1" latinLnBrk="0" hangingPunct="1">
              <a:spcBef>
                <a:spcPts val="0"/>
              </a:spcBef>
              <a:buFont typeface="Arial"/>
              <a:buChar char="•"/>
              <a:tabLst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4775" indent="-463550" algn="l" defTabSz="1219261" rtl="0" eaLnBrk="1" latinLnBrk="0" hangingPunct="1">
              <a:spcBef>
                <a:spcPts val="0"/>
              </a:spcBef>
              <a:buFont typeface="Arial"/>
              <a:buChar char="•"/>
              <a:tabLst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235" indent="0" algn="l" defTabSz="1219261" rtl="0" eaLnBrk="1" latinLnBrk="0" hangingPunct="1">
              <a:spcBef>
                <a:spcPts val="0"/>
              </a:spcBef>
              <a:buFont typeface="Arial"/>
              <a:buNone/>
              <a:defRPr sz="3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5735" indent="-571500"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fr-CA" sz="3000" b="1" dirty="0"/>
              <a:t>Jour 3 : Stratégies et outils pour atténuer les préjugés</a:t>
            </a:r>
          </a:p>
          <a:p>
            <a:pPr marL="1612900" lvl="1" indent="-71120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fr-CA" sz="3000" dirty="0"/>
              <a:t>Séances en direct 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CA" sz="2800" dirty="0"/>
              <a:t>Discussion de points de vue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CA" sz="2800" dirty="0"/>
              <a:t>Continuum du leadership inclusif</a:t>
            </a:r>
          </a:p>
          <a:p>
            <a:pPr marL="2336800" lvl="2" indent="-635000">
              <a:spcAft>
                <a:spcPts val="12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FR" sz="2800" dirty="0"/>
              <a:t>Stratégies et conseils pour mieux identifier et gérer les préjugés inconscients </a:t>
            </a:r>
            <a:endParaRPr lang="fr-CA" sz="2800" dirty="0"/>
          </a:p>
          <a:p>
            <a:pPr marL="1612900" lvl="1" indent="-71120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fr-CA" sz="3000" dirty="0"/>
              <a:t>Exercices de réflexion personnelle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CA" sz="2800" dirty="0"/>
              <a:t>Faire face à ses propres préjugés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CA" sz="2800" dirty="0"/>
              <a:t>Vidéo</a:t>
            </a:r>
          </a:p>
          <a:p>
            <a:pPr marL="2336800" lvl="2" indent="-635000">
              <a:spcAft>
                <a:spcPts val="24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CA" sz="2800" dirty="0"/>
              <a:t>Journal d’apprentissage</a:t>
            </a:r>
          </a:p>
          <a:p>
            <a:pPr marL="575735" indent="-571500"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fr-CA" sz="3000" b="1" dirty="0"/>
              <a:t>Jour 4 : Renforcer votre apprentissage</a:t>
            </a:r>
          </a:p>
          <a:p>
            <a:pPr marL="1612900" lvl="1" indent="-71120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fr-CA" sz="3000" dirty="0"/>
              <a:t>Séance en direct 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FR" sz="2800" dirty="0"/>
              <a:t>Reconnaître les préjugés des autres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CA" sz="2800" dirty="0"/>
              <a:t>Les obstacles systémiques 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FR" sz="2800" dirty="0"/>
              <a:t>Passer de la reconnaissance des préjugés à l’atténuation des préjugés</a:t>
            </a:r>
          </a:p>
          <a:p>
            <a:pPr marL="2336800" lvl="2" indent="-63500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CA" sz="2800" dirty="0"/>
              <a:t>Questions et mot de la fin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7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14725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Formation sur les préjugés</a:t>
            </a:r>
          </a:p>
        </p:txBody>
      </p:sp>
      <p:sp>
        <p:nvSpPr>
          <p:cNvPr id="7" name="Shape 143" title="Decorative"/>
          <p:cNvSpPr/>
          <p:nvPr>
            <p:custDataLst>
              <p:tags r:id="rId2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5400" i="1" dirty="0" smtClean="0"/>
              <a:t>Veuillez répondre à la question suivante en utilisant la fonction de sondage. 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5400" i="1" dirty="0" smtClean="0"/>
              <a:t>Veuillez sélectionner toutes les bonnes réponses.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fr-CA" sz="6600" b="1" dirty="0" smtClean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fr-CA" sz="6600" b="1" dirty="0" smtClean="0"/>
              <a:t>Comment vous sentez-vous à l’idée de suivre une formation sur les préjugés?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fr-CA" sz="66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8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13047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Présentations</a:t>
            </a:r>
          </a:p>
        </p:txBody>
      </p:sp>
      <p:sp>
        <p:nvSpPr>
          <p:cNvPr id="7" name="Shape 143" title="Decorative"/>
          <p:cNvSpPr/>
          <p:nvPr>
            <p:custDataLst>
              <p:tags r:id="rId2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fr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fr-CA" sz="5200" dirty="0" smtClean="0"/>
              <a:t>Votre nom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fr-CA" sz="5200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fr-CA" sz="5200" dirty="0" smtClean="0"/>
              <a:t>Votre ministère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fr-CA" sz="5200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fr-CA" sz="5200" dirty="0" smtClean="0"/>
              <a:t>Le pronom qui vous convient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fr-CA" sz="5200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fr-CA" sz="5200" dirty="0" smtClean="0"/>
              <a:t>L’endroit d’où vous venez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fr-CA" sz="5200" dirty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fr-FR" sz="5200" dirty="0" smtClean="0"/>
              <a:t>Vos </a:t>
            </a:r>
            <a:r>
              <a:rPr lang="fr-FR" sz="5200" dirty="0"/>
              <a:t>objectifs personnels d’apprentissage ou vos attentes à l’égard de ce cours</a:t>
            </a:r>
            <a:endParaRPr lang="fr-CA" sz="5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9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946082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1579311|-10846711|-14797230|-8244963|-11249614|SPAC&quot;,&quot;Id&quot;:&quot;5ee2634045443720bc3edf62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Canada School of Public Service">
  <a:themeElements>
    <a:clrScheme name="Canada School of Public Service">
      <a:dk1>
        <a:sysClr val="windowText" lastClr="000000"/>
      </a:dk1>
      <a:lt1>
        <a:sysClr val="window" lastClr="FFFFFF"/>
      </a:lt1>
      <a:dk2>
        <a:srgbClr val="3F2A56"/>
      </a:dk2>
      <a:lt2>
        <a:srgbClr val="E6E6E6"/>
      </a:lt2>
      <a:accent1>
        <a:srgbClr val="3F2A56"/>
      </a:accent1>
      <a:accent2>
        <a:srgbClr val="4E5B73"/>
      </a:accent2>
      <a:accent3>
        <a:srgbClr val="DA797A"/>
      </a:accent3>
      <a:accent4>
        <a:srgbClr val="D9D9D9"/>
      </a:accent4>
      <a:accent5>
        <a:srgbClr val="BFBFBF"/>
      </a:accent5>
      <a:accent6>
        <a:srgbClr val="A6A6A6"/>
      </a:accent6>
      <a:hlink>
        <a:srgbClr val="4E5B73"/>
      </a:hlink>
      <a:folHlink>
        <a:srgbClr val="8C8C8C"/>
      </a:folHlink>
    </a:clrScheme>
    <a:fontScheme name="Canada School of Public Servic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3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7575</TotalTime>
  <Words>759</Words>
  <Application>Microsoft Office PowerPoint</Application>
  <PresentationFormat>Custom</PresentationFormat>
  <Paragraphs>178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Futura Lt BT</vt:lpstr>
      <vt:lpstr>Georgia</vt:lpstr>
      <vt:lpstr>Lucida Grande</vt:lpstr>
      <vt:lpstr>Wingdings</vt:lpstr>
      <vt:lpstr>Canada School of Public Service</vt:lpstr>
      <vt:lpstr>Analyser les préjugés inconscients</vt:lpstr>
      <vt:lpstr>Moodle et WebEx</vt:lpstr>
      <vt:lpstr>Reconnaissance du territoire</vt:lpstr>
      <vt:lpstr>L’équipe d’animation</vt:lpstr>
      <vt:lpstr>Points d’ordre administratif</vt:lpstr>
      <vt:lpstr>Objectifs d’apprentissage du cours</vt:lpstr>
      <vt:lpstr>Aperçu du cours</vt:lpstr>
      <vt:lpstr>Formation sur les préjugés</vt:lpstr>
      <vt:lpstr>Présentations</vt:lpstr>
      <vt:lpstr>Pause</vt:lpstr>
      <vt:lpstr>Pause</vt:lpstr>
      <vt:lpstr>Pause</vt:lpstr>
      <vt:lpstr>Pause</vt:lpstr>
      <vt:lpstr>Pause</vt:lpstr>
      <vt:lpstr>Pause</vt:lpstr>
      <vt:lpstr>Pause</vt:lpstr>
      <vt:lpstr>Pause</vt:lpstr>
      <vt:lpstr>Pause</vt:lpstr>
      <vt:lpstr>Pause</vt:lpstr>
      <vt:lpstr>Retour sur la vidéo de lectures préalables</vt:lpstr>
      <vt:lpstr>Visages de la diversité</vt:lpstr>
      <vt:lpstr>Notre contexte : le gouvernement du Canada</vt:lpstr>
      <vt:lpstr>Les visages de la diversité</vt:lpstr>
      <vt:lpstr>Retour sur l’activité du Cercle de confiance </vt:lpstr>
      <vt:lpstr>Cercle de confiance </vt:lpstr>
      <vt:lpstr>Inclusion</vt:lpstr>
      <vt:lpstr>Questions</vt:lpstr>
      <vt:lpstr>À préparer pour la prochaine séance…</vt:lpstr>
    </vt:vector>
  </TitlesOfParts>
  <Company>Sophie Le Bigot Présentatique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Sophie Le Bigot</dc:creator>
  <cp:lastModifiedBy>Sarah Lawrence</cp:lastModifiedBy>
  <cp:revision>645</cp:revision>
  <cp:lastPrinted>2019-12-06T18:50:49Z</cp:lastPrinted>
  <dcterms:created xsi:type="dcterms:W3CDTF">2019-03-22T13:13:06Z</dcterms:created>
  <dcterms:modified xsi:type="dcterms:W3CDTF">2020-11-26T21:01:46Z</dcterms:modified>
</cp:coreProperties>
</file>